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097D-D81D-4B64-96DE-35403913E9D3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71D69-E7E6-4FF1-95FA-C646685721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CC3C1-D889-4EF7-81BE-63B3E6258E12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CBE5F4-03C1-4148-B2EE-05F556E5DD5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8184E-202B-4208-BEE8-66A09A7C203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7AB7C-EA30-4772-A75E-DEF79329BA8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25D29-4A35-44D7-AAE9-AB3735EDBB4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2C58F-0F2A-446E-9E3A-176B10BC858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8E9DE3-B55B-4FF1-B3D7-B5D528B5F197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537C87-EA18-417C-9A8C-818A09DE99C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925DA6-107E-41C4-BCBD-499D465FA2C9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DBF26-B393-4A77-A3AD-31276C7C784B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FA20D-8561-47C0-8806-731A245179C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50F4D-FCE5-4893-8991-CD613435BAB2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CA071-BACA-4355-8D22-619AEA0AF044}" type="datetimeFigureOut">
              <a:rPr lang="en-US" smtClean="0"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B6BF4-CE94-4004-BD5B-BB1018F708F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72200" y="609600"/>
          <a:ext cx="1981200" cy="1254125"/>
        </p:xfrm>
        <a:graphic>
          <a:graphicData uri="http://schemas.openxmlformats.org/presentationml/2006/ole">
            <p:oleObj spid="_x0000_s1026" name="Image" r:id="rId6" imgW="7811590" imgH="4944165" progId="">
              <p:embed/>
            </p:oleObj>
          </a:graphicData>
        </a:graphic>
      </p:graphicFrame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2050" name="Image" r:id="rId4" imgW="7811590" imgH="4944165" progId="">
              <p:embed/>
            </p:oleObj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65538" y="1219200"/>
            <a:ext cx="1836737" cy="1447800"/>
            <a:chOff x="2309" y="768"/>
            <a:chExt cx="1157" cy="912"/>
          </a:xfrm>
        </p:grpSpPr>
        <p:sp>
          <p:nvSpPr>
            <p:cNvPr id="24595" name="Text Box 3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09" y="960"/>
              <a:ext cx="1157" cy="720"/>
              <a:chOff x="2011" y="672"/>
              <a:chExt cx="1157" cy="720"/>
            </a:xfrm>
          </p:grpSpPr>
          <p:sp>
            <p:nvSpPr>
              <p:cNvPr id="24597" name="Text Box 5"/>
              <p:cNvSpPr txBox="1">
                <a:spLocks noChangeArrowheads="1"/>
              </p:cNvSpPr>
              <p:nvPr/>
            </p:nvSpPr>
            <p:spPr bwMode="auto">
              <a:xfrm>
                <a:off x="2011" y="890"/>
                <a:ext cx="3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z </a:t>
                </a:r>
                <a:r>
                  <a:rPr lang="en-US"/>
                  <a:t>= </a:t>
                </a:r>
              </a:p>
            </p:txBody>
          </p:sp>
          <p:sp>
            <p:nvSpPr>
              <p:cNvPr id="24598" name="Text Box 6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9" name="Line 7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0" name="Text Box 8"/>
              <p:cNvSpPr txBox="1">
                <a:spLocks noChangeArrowheads="1"/>
              </p:cNvSpPr>
              <p:nvPr/>
            </p:nvSpPr>
            <p:spPr bwMode="auto">
              <a:xfrm>
                <a:off x="2592" y="1104"/>
                <a:ext cx="3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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601" name="Text Box 9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79" name="Text Box 10"/>
          <p:cNvSpPr txBox="1">
            <a:spLocks noChangeArrowheads="1"/>
          </p:cNvSpPr>
          <p:nvPr/>
        </p:nvSpPr>
        <p:spPr bwMode="auto">
          <a:xfrm>
            <a:off x="3641725" y="3851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759200" y="3505200"/>
            <a:ext cx="1819275" cy="1454150"/>
            <a:chOff x="2320" y="768"/>
            <a:chExt cx="1146" cy="916"/>
          </a:xfrm>
        </p:grpSpPr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2320" y="960"/>
              <a:ext cx="1146" cy="724"/>
              <a:chOff x="2022" y="672"/>
              <a:chExt cx="1146" cy="724"/>
            </a:xfrm>
          </p:grpSpPr>
          <p:sp>
            <p:nvSpPr>
              <p:cNvPr id="24590" name="Text Box 14"/>
              <p:cNvSpPr txBox="1">
                <a:spLocks noChangeArrowheads="1"/>
              </p:cNvSpPr>
              <p:nvPr/>
            </p:nvSpPr>
            <p:spPr bwMode="auto">
              <a:xfrm>
                <a:off x="2022" y="890"/>
                <a:ext cx="37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t</a:t>
                </a:r>
                <a:r>
                  <a:rPr lang="en-US"/>
                  <a:t> = </a:t>
                </a:r>
              </a:p>
            </p:txBody>
          </p:sp>
          <p:sp>
            <p:nvSpPr>
              <p:cNvPr id="24591" name="Text Box 15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2" name="Line 16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3" name="Text Box 17"/>
              <p:cNvSpPr txBox="1">
                <a:spLocks noChangeArrowheads="1"/>
              </p:cNvSpPr>
              <p:nvPr/>
            </p:nvSpPr>
            <p:spPr bwMode="auto">
              <a:xfrm>
                <a:off x="2613" y="1108"/>
                <a:ext cx="28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s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594" name="Text Box 18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81" name="Line 19"/>
          <p:cNvSpPr>
            <a:spLocks noChangeShapeType="1"/>
          </p:cNvSpPr>
          <p:nvPr/>
        </p:nvSpPr>
        <p:spPr bwMode="auto">
          <a:xfrm flipH="1" flipV="1">
            <a:off x="5257800" y="4953000"/>
            <a:ext cx="1447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Text Box 20"/>
          <p:cNvSpPr txBox="1">
            <a:spLocks noChangeArrowheads="1"/>
          </p:cNvSpPr>
          <p:nvPr/>
        </p:nvSpPr>
        <p:spPr bwMode="auto">
          <a:xfrm>
            <a:off x="6624638" y="5375275"/>
            <a:ext cx="77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  <a:r>
              <a:rPr lang="en-US" baseline="-25000"/>
              <a:t>X</a:t>
            </a:r>
            <a:r>
              <a:rPr lang="en-US"/>
              <a:t> = </a:t>
            </a:r>
          </a:p>
        </p:txBody>
      </p:sp>
      <p:sp>
        <p:nvSpPr>
          <p:cNvPr id="24583" name="Text Box 21"/>
          <p:cNvSpPr txBox="1">
            <a:spLocks noChangeArrowheads="1"/>
          </p:cNvSpPr>
          <p:nvPr/>
        </p:nvSpPr>
        <p:spPr bwMode="auto">
          <a:xfrm>
            <a:off x="7467600" y="5105400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24584" name="Line 22"/>
          <p:cNvSpPr>
            <a:spLocks noChangeShapeType="1"/>
          </p:cNvSpPr>
          <p:nvPr/>
        </p:nvSpPr>
        <p:spPr bwMode="auto">
          <a:xfrm>
            <a:off x="7315200" y="5638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23"/>
          <p:cNvSpPr txBox="1">
            <a:spLocks noChangeArrowheads="1"/>
          </p:cNvSpPr>
          <p:nvPr/>
        </p:nvSpPr>
        <p:spPr bwMode="auto">
          <a:xfrm>
            <a:off x="7153275" y="5673725"/>
            <a:ext cx="630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ym typeface="Symbol" pitchFamily="18" charset="2"/>
              </a:rPr>
              <a:t> </a:t>
            </a:r>
            <a:r>
              <a:rPr lang="en-US" i="1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24586" name="Line 24"/>
          <p:cNvSpPr>
            <a:spLocks noChangeShapeType="1"/>
          </p:cNvSpPr>
          <p:nvPr/>
        </p:nvSpPr>
        <p:spPr bwMode="auto">
          <a:xfrm>
            <a:off x="74676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Text Box 25"/>
          <p:cNvSpPr txBox="1">
            <a:spLocks noChangeArrowheads="1"/>
          </p:cNvSpPr>
          <p:nvPr/>
        </p:nvSpPr>
        <p:spPr bwMode="auto">
          <a:xfrm>
            <a:off x="6781800" y="5257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-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3074" name="Image" r:id="rId4" imgW="7811590" imgH="4944165" progId="">
              <p:embed/>
            </p:oleObj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The t-distribution is a family of distributions varying by degrees of freedom (</a:t>
            </a:r>
            <a:r>
              <a:rPr lang="en-US" sz="1800" i="1" dirty="0" err="1"/>
              <a:t>d.f</a:t>
            </a:r>
            <a:r>
              <a:rPr lang="en-US" sz="1800" i="1" dirty="0"/>
              <a:t>.</a:t>
            </a:r>
            <a:r>
              <a:rPr lang="en-US" sz="1800" dirty="0"/>
              <a:t>, where</a:t>
            </a:r>
          </a:p>
          <a:p>
            <a:r>
              <a:rPr lang="en-US" sz="1800" i="1" dirty="0" err="1"/>
              <a:t>d.f</a:t>
            </a:r>
            <a:r>
              <a:rPr lang="en-US" sz="1800" i="1" dirty="0"/>
              <a:t>.</a:t>
            </a:r>
            <a:r>
              <a:rPr lang="en-US" sz="1800" dirty="0"/>
              <a:t>=</a:t>
            </a:r>
            <a:r>
              <a:rPr lang="en-US" sz="1800" i="1" dirty="0"/>
              <a:t>n</a:t>
            </a:r>
            <a:r>
              <a:rPr lang="en-US" sz="1800" dirty="0"/>
              <a:t>-1).  At </a:t>
            </a:r>
            <a:r>
              <a:rPr lang="en-US" sz="1800" i="1" dirty="0" err="1"/>
              <a:t>d.f</a:t>
            </a:r>
            <a:r>
              <a:rPr lang="en-US" sz="1800" i="1" dirty="0"/>
              <a:t>.</a:t>
            </a:r>
            <a:r>
              <a:rPr lang="en-US" sz="1800" dirty="0"/>
              <a:t> =</a:t>
            </a:r>
            <a:r>
              <a:rPr lang="en-US" sz="2000" dirty="0"/>
              <a:t> </a:t>
            </a:r>
            <a:r>
              <a:rPr lang="en-US" sz="2000" dirty="0">
                <a:sym typeface="Symbol" pitchFamily="18" charset="2"/>
              </a:rPr>
              <a:t></a:t>
            </a:r>
            <a:r>
              <a:rPr lang="en-US" sz="1800" dirty="0">
                <a:sym typeface="Symbol" pitchFamily="18" charset="2"/>
              </a:rPr>
              <a:t>, but at smaller than that, the tails are fatter.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038600" y="3200400"/>
            <a:ext cx="1389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df = N - </a:t>
            </a:r>
            <a:r>
              <a:rPr lang="en-US"/>
              <a:t>1</a:t>
            </a:r>
            <a:endParaRPr lang="en-US" i="1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413125" y="1717675"/>
            <a:ext cx="267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Degrees of Freedom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81000"/>
            <a:ext cx="456247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Problem</a:t>
            </a:r>
          </a:p>
          <a:p>
            <a:endParaRPr lang="en-US" dirty="0"/>
          </a:p>
          <a:p>
            <a:r>
              <a:rPr lang="en-US" dirty="0"/>
              <a:t>Sample:</a:t>
            </a:r>
          </a:p>
          <a:p>
            <a:endParaRPr lang="en-US" dirty="0"/>
          </a:p>
          <a:p>
            <a:r>
              <a:rPr lang="en-US" dirty="0"/>
              <a:t>Mean = 54.2</a:t>
            </a:r>
          </a:p>
          <a:p>
            <a:r>
              <a:rPr lang="en-US" dirty="0"/>
              <a:t>SD = 2.4</a:t>
            </a:r>
          </a:p>
          <a:p>
            <a:r>
              <a:rPr lang="en-US" dirty="0"/>
              <a:t>N = 16</a:t>
            </a:r>
          </a:p>
          <a:p>
            <a:endParaRPr lang="en-US" dirty="0"/>
          </a:p>
          <a:p>
            <a:r>
              <a:rPr lang="en-US" dirty="0"/>
              <a:t>Do you think that this sample could have been drawn from a population with </a:t>
            </a:r>
            <a:r>
              <a:rPr lang="en-US" dirty="0">
                <a:sym typeface="Symbol" pitchFamily="18" charset="2"/>
              </a:rPr>
              <a:t> = 50?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Problem</a:t>
            </a:r>
          </a:p>
          <a:p>
            <a:endParaRPr lang="en-US" dirty="0"/>
          </a:p>
          <a:p>
            <a:r>
              <a:rPr lang="en-US" dirty="0"/>
              <a:t>Sample:</a:t>
            </a:r>
          </a:p>
          <a:p>
            <a:endParaRPr lang="en-US" dirty="0"/>
          </a:p>
          <a:p>
            <a:r>
              <a:rPr lang="en-US" dirty="0"/>
              <a:t>Mean = 54.2</a:t>
            </a:r>
          </a:p>
          <a:p>
            <a:r>
              <a:rPr lang="en-US" dirty="0"/>
              <a:t>SD = 2.4</a:t>
            </a:r>
          </a:p>
          <a:p>
            <a:r>
              <a:rPr lang="en-US" dirty="0"/>
              <a:t>N = 16</a:t>
            </a:r>
          </a:p>
          <a:p>
            <a:endParaRPr lang="en-US" dirty="0"/>
          </a:p>
          <a:p>
            <a:r>
              <a:rPr lang="en-US" dirty="0"/>
              <a:t>Do you think that this sample could have been drawn from a population with </a:t>
            </a:r>
            <a:r>
              <a:rPr lang="en-US" dirty="0">
                <a:sym typeface="Symbol" pitchFamily="18" charset="2"/>
              </a:rPr>
              <a:t> = 50?</a:t>
            </a:r>
            <a:endParaRPr lang="en-US" dirty="0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58000" y="5257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7788275" y="49117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_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975475" y="5216525"/>
            <a:ext cx="1819275" cy="1149350"/>
            <a:chOff x="2022" y="672"/>
            <a:chExt cx="1146" cy="724"/>
          </a:xfrm>
        </p:grpSpPr>
        <p:sp>
          <p:nvSpPr>
            <p:cNvPr id="28678" name="Text Box 7"/>
            <p:cNvSpPr txBox="1">
              <a:spLocks noChangeArrowheads="1"/>
            </p:cNvSpPr>
            <p:nvPr/>
          </p:nvSpPr>
          <p:spPr bwMode="auto">
            <a:xfrm>
              <a:off x="2022" y="890"/>
              <a:ext cx="3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solidFill>
                    <a:srgbClr val="FF0000"/>
                  </a:solidFill>
                </a:rPr>
                <a:t>t</a:t>
              </a:r>
              <a:r>
                <a:rPr lang="en-US">
                  <a:solidFill>
                    <a:srgbClr val="FF0000"/>
                  </a:solidFill>
                </a:rPr>
                <a:t> = </a:t>
              </a:r>
            </a:p>
          </p:txBody>
        </p:sp>
        <p:sp>
          <p:nvSpPr>
            <p:cNvPr id="28679" name="Text Box 8"/>
            <p:cNvSpPr txBox="1">
              <a:spLocks noChangeArrowheads="1"/>
            </p:cNvSpPr>
            <p:nvPr/>
          </p:nvSpPr>
          <p:spPr bwMode="auto">
            <a:xfrm>
              <a:off x="2496" y="672"/>
              <a:ext cx="5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X - </a:t>
              </a:r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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0" name="Line 9"/>
            <p:cNvSpPr>
              <a:spLocks noChangeShapeType="1"/>
            </p:cNvSpPr>
            <p:nvPr/>
          </p:nvSpPr>
          <p:spPr bwMode="auto">
            <a:xfrm>
              <a:off x="2448" y="105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Text Box 10"/>
            <p:cNvSpPr txBox="1">
              <a:spLocks noChangeArrowheads="1"/>
            </p:cNvSpPr>
            <p:nvPr/>
          </p:nvSpPr>
          <p:spPr bwMode="auto">
            <a:xfrm>
              <a:off x="2613" y="1108"/>
              <a:ext cx="2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baseline="-25000">
                  <a:solidFill>
                    <a:srgbClr val="FF0000"/>
                  </a:solidFill>
                  <a:sym typeface="Symbol" pitchFamily="18" charset="2"/>
                </a:rPr>
                <a:t>X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2" name="Text Box 11"/>
            <p:cNvSpPr txBox="1">
              <a:spLocks noChangeArrowheads="1"/>
            </p:cNvSpPr>
            <p:nvPr/>
          </p:nvSpPr>
          <p:spPr bwMode="auto">
            <a:xfrm>
              <a:off x="2736" y="1056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-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mean for the sample of 54.2 (sd = 2.4) was significantly different from a hypothesized population mean of 50, </a:t>
            </a:r>
            <a:r>
              <a:rPr lang="en-US" i="1"/>
              <a:t>t</a:t>
            </a:r>
            <a:r>
              <a:rPr lang="en-US"/>
              <a:t>(15) = 7.0, </a:t>
            </a:r>
            <a:r>
              <a:rPr lang="en-US" i="1"/>
              <a:t>p</a:t>
            </a:r>
            <a:r>
              <a:rPr lang="en-US"/>
              <a:t> &lt; .001.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The mean for the sample of 54.2 (</a:t>
            </a:r>
            <a:r>
              <a:rPr lang="en-US" dirty="0" err="1"/>
              <a:t>sd</a:t>
            </a:r>
            <a:r>
              <a:rPr lang="en-US" dirty="0"/>
              <a:t> = 2.4) was </a:t>
            </a:r>
            <a:r>
              <a:rPr lang="en-US" strike="sngStrike" dirty="0"/>
              <a:t>significantly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reliably</a:t>
            </a:r>
            <a:r>
              <a:rPr lang="en-US" dirty="0"/>
              <a:t>  different from a hypothesized population mean of 50, </a:t>
            </a:r>
            <a:r>
              <a:rPr lang="en-US" i="1" dirty="0"/>
              <a:t>t</a:t>
            </a:r>
            <a:r>
              <a:rPr lang="en-US" dirty="0"/>
              <a:t>(15) = 7.0, </a:t>
            </a:r>
            <a:r>
              <a:rPr lang="en-US" i="1" dirty="0"/>
              <a:t>p</a:t>
            </a:r>
            <a:r>
              <a:rPr lang="en-US" dirty="0"/>
              <a:t> &lt; .001.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124200" y="838200"/>
          <a:ext cx="2771775" cy="2981325"/>
        </p:xfrm>
        <a:graphic>
          <a:graphicData uri="http://schemas.openxmlformats.org/presentationml/2006/ole">
            <p:oleObj spid="_x0000_s4098" name="Image" r:id="rId4" imgW="2771429" imgH="2980952" progId="">
              <p:embed/>
            </p:oleObj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A</a:t>
            </a:r>
            <a:r>
              <a:rPr lang="en-US"/>
              <a:t> </a:t>
            </a:r>
          </a:p>
          <a:p>
            <a:pPr algn="ctr"/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B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E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0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</p:txBody>
      </p:sp>
      <p:sp>
        <p:nvSpPr>
          <p:cNvPr id="8201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C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2" name="Text Box 15"/>
          <p:cNvSpPr txBox="1">
            <a:spLocks noChangeArrowheads="1"/>
          </p:cNvSpPr>
          <p:nvPr/>
        </p:nvSpPr>
        <p:spPr bwMode="auto">
          <a:xfrm>
            <a:off x="3124200" y="4495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Text Box 32"/>
          <p:cNvSpPr txBox="1">
            <a:spLocks noChangeArrowheads="1"/>
          </p:cNvSpPr>
          <p:nvPr/>
        </p:nvSpPr>
        <p:spPr bwMode="auto">
          <a:xfrm>
            <a:off x="4251325" y="2625725"/>
            <a:ext cx="58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ym typeface="Symbol" pitchFamily="18" charset="2"/>
              </a:rPr>
              <a:t></a:t>
            </a:r>
            <a:r>
              <a:rPr lang="en-US" i="1" baseline="-25000">
                <a:sym typeface="Symbol" pitchFamily="18" charset="2"/>
              </a:rPr>
              <a:t>XY</a:t>
            </a:r>
            <a:endParaRPr lang="en-US" i="1">
              <a:sym typeface="Symbol" pitchFamily="18" charset="2"/>
            </a:endParaRPr>
          </a:p>
        </p:txBody>
      </p:sp>
      <p:sp>
        <p:nvSpPr>
          <p:cNvPr id="8208" name="Text Box 33"/>
          <p:cNvSpPr txBox="1">
            <a:spLocks noChangeArrowheads="1"/>
          </p:cNvSpPr>
          <p:nvPr/>
        </p:nvSpPr>
        <p:spPr bwMode="auto">
          <a:xfrm>
            <a:off x="6537325" y="14890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  <a:endParaRPr lang="en-US" i="1"/>
          </a:p>
        </p:txBody>
      </p:sp>
      <p:sp>
        <p:nvSpPr>
          <p:cNvPr id="8209" name="Text Box 34"/>
          <p:cNvSpPr txBox="1">
            <a:spLocks noChangeArrowheads="1"/>
          </p:cNvSpPr>
          <p:nvPr/>
        </p:nvSpPr>
        <p:spPr bwMode="auto">
          <a:xfrm>
            <a:off x="7451725" y="2936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0" name="Text Box 35"/>
          <p:cNvSpPr txBox="1">
            <a:spLocks noChangeArrowheads="1"/>
          </p:cNvSpPr>
          <p:nvPr/>
        </p:nvSpPr>
        <p:spPr bwMode="auto">
          <a:xfrm>
            <a:off x="63087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1" name="Text Box 36"/>
          <p:cNvSpPr txBox="1">
            <a:spLocks noChangeArrowheads="1"/>
          </p:cNvSpPr>
          <p:nvPr/>
        </p:nvSpPr>
        <p:spPr bwMode="auto">
          <a:xfrm>
            <a:off x="31845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2" name="Text Box 37"/>
          <p:cNvSpPr txBox="1">
            <a:spLocks noChangeArrowheads="1"/>
          </p:cNvSpPr>
          <p:nvPr/>
        </p:nvSpPr>
        <p:spPr bwMode="auto">
          <a:xfrm>
            <a:off x="1355725" y="20986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026"/>
          <p:cNvSpPr txBox="1">
            <a:spLocks noChangeArrowheads="1"/>
          </p:cNvSpPr>
          <p:nvPr/>
        </p:nvSpPr>
        <p:spPr bwMode="auto">
          <a:xfrm>
            <a:off x="1508125" y="1031875"/>
            <a:ext cx="66452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</a:t>
            </a:r>
            <a:r>
              <a:rPr lang="en-US" i="1"/>
              <a:t>t</a:t>
            </a:r>
            <a:r>
              <a:rPr lang="en-US"/>
              <a:t> distribution, at </a:t>
            </a:r>
            <a:r>
              <a:rPr lang="en-US" i="1"/>
              <a:t>N</a:t>
            </a:r>
            <a:r>
              <a:rPr lang="en-US"/>
              <a:t>-2 degrees of freedom, can be used to test the probability that the statistic </a:t>
            </a:r>
            <a:r>
              <a:rPr lang="en-US" i="1"/>
              <a:t>r</a:t>
            </a:r>
            <a:r>
              <a:rPr lang="en-US"/>
              <a:t> was drawn from a population with </a:t>
            </a:r>
            <a:r>
              <a:rPr lang="en-US">
                <a:sym typeface="Symbol" pitchFamily="18" charset="2"/>
              </a:rPr>
              <a:t> = 0.  Table C.</a:t>
            </a:r>
          </a:p>
          <a:p>
            <a:endParaRPr lang="en-US">
              <a:sym typeface="Symbol" pitchFamily="18" charset="2"/>
            </a:endParaRPr>
          </a:p>
          <a:p>
            <a:pPr algn="ctr"/>
            <a:r>
              <a:rPr lang="en-US">
                <a:sym typeface="Symbol" pitchFamily="18" charset="2"/>
              </a:rPr>
              <a:t>H</a:t>
            </a:r>
            <a:r>
              <a:rPr lang="en-US" baseline="-25000">
                <a:sym typeface="Symbol" pitchFamily="18" charset="2"/>
              </a:rPr>
              <a:t>0</a:t>
            </a:r>
            <a:r>
              <a:rPr lang="en-US">
                <a:sym typeface="Symbol" pitchFamily="18" charset="2"/>
              </a:rPr>
              <a:t> :  </a:t>
            </a:r>
            <a:r>
              <a:rPr lang="en-US" baseline="-25000">
                <a:sym typeface="Symbol" pitchFamily="18" charset="2"/>
              </a:rPr>
              <a:t>XY</a:t>
            </a:r>
            <a:r>
              <a:rPr lang="en-US">
                <a:sym typeface="Symbol" pitchFamily="18" charset="2"/>
              </a:rPr>
              <a:t> = 0</a:t>
            </a:r>
          </a:p>
          <a:p>
            <a:pPr algn="ctr"/>
            <a:endParaRPr lang="en-US">
              <a:sym typeface="Symbol" pitchFamily="18" charset="2"/>
            </a:endParaRPr>
          </a:p>
          <a:p>
            <a:pPr algn="ctr"/>
            <a:r>
              <a:rPr lang="en-US">
                <a:sym typeface="Symbol" pitchFamily="18" charset="2"/>
              </a:rPr>
              <a:t>H</a:t>
            </a:r>
            <a:r>
              <a:rPr lang="en-US" baseline="-25000">
                <a:sym typeface="Symbol" pitchFamily="18" charset="2"/>
              </a:rPr>
              <a:t>1</a:t>
            </a:r>
            <a:r>
              <a:rPr lang="en-US">
                <a:sym typeface="Symbol" pitchFamily="18" charset="2"/>
              </a:rPr>
              <a:t> :  </a:t>
            </a:r>
            <a:r>
              <a:rPr lang="en-US" baseline="-25000">
                <a:sym typeface="Symbol" pitchFamily="18" charset="2"/>
              </a:rPr>
              <a:t>XY</a:t>
            </a:r>
            <a:r>
              <a:rPr lang="en-US">
                <a:sym typeface="Symbol" pitchFamily="18" charset="2"/>
              </a:rPr>
              <a:t>  0</a:t>
            </a:r>
          </a:p>
          <a:p>
            <a:pPr algn="ctr"/>
            <a:endParaRPr lang="en-US">
              <a:sym typeface="Symbol" pitchFamily="18" charset="2"/>
            </a:endParaRPr>
          </a:p>
          <a:p>
            <a:r>
              <a:rPr lang="en-US">
                <a:sym typeface="Symbol" pitchFamily="18" charset="2"/>
              </a:rPr>
              <a:t>where</a:t>
            </a:r>
          </a:p>
          <a:p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</p:txBody>
      </p:sp>
      <p:grpSp>
        <p:nvGrpSpPr>
          <p:cNvPr id="2" name="Group 1042"/>
          <p:cNvGrpSpPr>
            <a:grpSpLocks/>
          </p:cNvGrpSpPr>
          <p:nvPr/>
        </p:nvGrpSpPr>
        <p:grpSpPr bwMode="auto">
          <a:xfrm>
            <a:off x="3429000" y="4495800"/>
            <a:ext cx="2301875" cy="1219200"/>
            <a:chOff x="2160" y="2832"/>
            <a:chExt cx="1450" cy="768"/>
          </a:xfrm>
        </p:grpSpPr>
        <p:grpSp>
          <p:nvGrpSpPr>
            <p:cNvPr id="3" name="Group 1039"/>
            <p:cNvGrpSpPr>
              <a:grpSpLocks/>
            </p:cNvGrpSpPr>
            <p:nvPr/>
          </p:nvGrpSpPr>
          <p:grpSpPr bwMode="auto">
            <a:xfrm>
              <a:off x="2650" y="2832"/>
              <a:ext cx="960" cy="768"/>
              <a:chOff x="1344" y="2762"/>
              <a:chExt cx="960" cy="768"/>
            </a:xfrm>
          </p:grpSpPr>
          <p:sp>
            <p:nvSpPr>
              <p:cNvPr id="31750" name="Text Box 1028"/>
              <p:cNvSpPr txBox="1">
                <a:spLocks noChangeArrowheads="1"/>
              </p:cNvSpPr>
              <p:nvPr/>
            </p:nvSpPr>
            <p:spPr bwMode="auto">
              <a:xfrm>
                <a:off x="1431" y="2762"/>
                <a:ext cx="76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r    N - 2</a:t>
                </a:r>
              </a:p>
            </p:txBody>
          </p:sp>
          <p:sp>
            <p:nvSpPr>
              <p:cNvPr id="31751" name="Line 1029"/>
              <p:cNvSpPr>
                <a:spLocks noChangeShapeType="1"/>
              </p:cNvSpPr>
              <p:nvPr/>
            </p:nvSpPr>
            <p:spPr bwMode="auto">
              <a:xfrm>
                <a:off x="1344" y="3120"/>
                <a:ext cx="9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2" name="Text Box 1030"/>
              <p:cNvSpPr txBox="1">
                <a:spLocks noChangeArrowheads="1"/>
              </p:cNvSpPr>
              <p:nvPr/>
            </p:nvSpPr>
            <p:spPr bwMode="auto">
              <a:xfrm>
                <a:off x="1526" y="3242"/>
                <a:ext cx="51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1 - </a:t>
                </a:r>
                <a:r>
                  <a:rPr lang="en-US" i="1"/>
                  <a:t>r</a:t>
                </a:r>
                <a:r>
                  <a:rPr lang="en-US" baseline="30000"/>
                  <a:t>2</a:t>
                </a:r>
                <a:endParaRPr lang="en-US"/>
              </a:p>
            </p:txBody>
          </p:sp>
          <p:sp>
            <p:nvSpPr>
              <p:cNvPr id="31753" name="Line 1031"/>
              <p:cNvSpPr>
                <a:spLocks noChangeShapeType="1"/>
              </p:cNvSpPr>
              <p:nvPr/>
            </p:nvSpPr>
            <p:spPr bwMode="auto">
              <a:xfrm>
                <a:off x="1536" y="3264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4" name="Line 1032"/>
              <p:cNvSpPr>
                <a:spLocks noChangeShapeType="1"/>
              </p:cNvSpPr>
              <p:nvPr/>
            </p:nvSpPr>
            <p:spPr bwMode="auto">
              <a:xfrm flipH="1">
                <a:off x="1488" y="326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5" name="Line 1033"/>
              <p:cNvSpPr>
                <a:spLocks noChangeShapeType="1"/>
              </p:cNvSpPr>
              <p:nvPr/>
            </p:nvSpPr>
            <p:spPr bwMode="auto">
              <a:xfrm flipH="1" flipV="1">
                <a:off x="1440" y="3360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6" name="Line 1034"/>
              <p:cNvSpPr>
                <a:spLocks noChangeShapeType="1"/>
              </p:cNvSpPr>
              <p:nvPr/>
            </p:nvSpPr>
            <p:spPr bwMode="auto">
              <a:xfrm flipH="1">
                <a:off x="1392" y="3360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7" name="Line 1035"/>
              <p:cNvSpPr>
                <a:spLocks noChangeShapeType="1"/>
              </p:cNvSpPr>
              <p:nvPr/>
            </p:nvSpPr>
            <p:spPr bwMode="auto">
              <a:xfrm flipH="1">
                <a:off x="1584" y="278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8" name="Line 1036"/>
              <p:cNvSpPr>
                <a:spLocks noChangeShapeType="1"/>
              </p:cNvSpPr>
              <p:nvPr/>
            </p:nvSpPr>
            <p:spPr bwMode="auto">
              <a:xfrm>
                <a:off x="1632" y="278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9" name="Line 1037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0" name="Line 1038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49" name="Text Box 1041"/>
            <p:cNvSpPr txBox="1">
              <a:spLocks noChangeArrowheads="1"/>
            </p:cNvSpPr>
            <p:nvPr/>
          </p:nvSpPr>
          <p:spPr bwMode="auto">
            <a:xfrm>
              <a:off x="2160" y="3024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sym typeface="Symbol" pitchFamily="18" charset="2"/>
                </a:rPr>
                <a:t>t</a:t>
              </a:r>
              <a:r>
                <a:rPr lang="en-US">
                  <a:sym typeface="Symbol" pitchFamily="18" charset="2"/>
                </a:rPr>
                <a:t> =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328</Words>
  <Application>Microsoft Office PowerPoint</Application>
  <PresentationFormat>On-screen Show (4:3)</PresentationFormat>
  <Paragraphs>83</Paragraphs>
  <Slides>13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3</cp:revision>
  <dcterms:created xsi:type="dcterms:W3CDTF">2011-11-02T19:12:49Z</dcterms:created>
  <dcterms:modified xsi:type="dcterms:W3CDTF">2011-11-02T19:25:04Z</dcterms:modified>
</cp:coreProperties>
</file>